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73" r:id="rId7"/>
    <p:sldId id="269" r:id="rId8"/>
    <p:sldId id="274" r:id="rId9"/>
    <p:sldId id="275" r:id="rId10"/>
    <p:sldId id="261" r:id="rId11"/>
    <p:sldId id="262" r:id="rId12"/>
    <p:sldId id="263" r:id="rId13"/>
    <p:sldId id="265" r:id="rId14"/>
    <p:sldId id="266" r:id="rId15"/>
    <p:sldId id="267" r:id="rId16"/>
    <p:sldId id="271" r:id="rId17"/>
    <p:sldId id="276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84"/>
    <p:restoredTop sz="78695"/>
  </p:normalViewPr>
  <p:slideViewPr>
    <p:cSldViewPr snapToGrid="0" snapToObjects="1">
      <p:cViewPr varScale="1">
        <p:scale>
          <a:sx n="87" d="100"/>
          <a:sy n="87" d="100"/>
        </p:scale>
        <p:origin x="-53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3B5AD1-9EE0-9742-8122-720E6397100E}" type="datetimeFigureOut">
              <a:rPr lang="it-IT" smtClean="0"/>
              <a:pPr/>
              <a:t>05/08/2021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206540-1D11-A545-B4D7-C9CC8F34FD40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8108482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06540-1D11-A545-B4D7-C9CC8F34FD40}" type="slidenum">
              <a:rPr lang="it-IT" smtClean="0"/>
              <a:pPr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788494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06540-1D11-A545-B4D7-C9CC8F34FD40}" type="slidenum">
              <a:rPr lang="it-IT" smtClean="0"/>
              <a:pPr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0063206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06540-1D11-A545-B4D7-C9CC8F34FD40}" type="slidenum">
              <a:rPr lang="it-IT" smtClean="0"/>
              <a:pPr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5263285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06540-1D11-A545-B4D7-C9CC8F34FD40}" type="slidenum">
              <a:rPr lang="it-IT" smtClean="0"/>
              <a:pPr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6011698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8/5/2021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8/5/2021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8/5/2021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8/5/2021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8/5/2021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8/5/2021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8/5/2021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8/5/2021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8/5/2021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8/5/2021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Trascinare l'immagine su un segnaposto o fare clic sull'icona per aggiungerla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8/5/2021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8/5/2021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tif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780674" y="883457"/>
            <a:ext cx="8637073" cy="2541431"/>
          </a:xfrm>
        </p:spPr>
        <p:txBody>
          <a:bodyPr>
            <a:normAutofit/>
          </a:bodyPr>
          <a:lstStyle/>
          <a:p>
            <a:pPr algn="ctr"/>
            <a:r>
              <a:rPr lang="it-IT" sz="4800" dirty="0"/>
              <a:t>COREA DEL NORD </a:t>
            </a:r>
            <a:br>
              <a:rPr lang="it-IT" sz="4800" dirty="0"/>
            </a:br>
            <a:r>
              <a:rPr lang="it-IT" sz="4800" dirty="0"/>
              <a:t> COREA DEL SUD: </a:t>
            </a:r>
            <a:br>
              <a:rPr lang="it-IT" sz="4800" dirty="0"/>
            </a:br>
            <a:r>
              <a:rPr lang="it-IT" sz="4800" dirty="0"/>
              <a:t>LA SITUAZIONE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780674" y="3531205"/>
            <a:ext cx="9877926" cy="1874984"/>
          </a:xfrm>
        </p:spPr>
        <p:txBody>
          <a:bodyPr>
            <a:normAutofit/>
          </a:bodyPr>
          <a:lstStyle/>
          <a:p>
            <a:endParaRPr lang="it-IT" dirty="0"/>
          </a:p>
          <a:p>
            <a:endParaRPr lang="it-IT" dirty="0"/>
          </a:p>
          <a:p>
            <a:pPr algn="r"/>
            <a:r>
              <a:rPr lang="it-IT" sz="1400" i="1" cap="none" dirty="0"/>
              <a:t>Alessandro </a:t>
            </a:r>
            <a:r>
              <a:rPr lang="it-IT" sz="1400" i="1" cap="none" dirty="0" err="1"/>
              <a:t>Bardini</a:t>
            </a:r>
            <a:r>
              <a:rPr lang="it-IT" sz="1400" i="1" cap="none" dirty="0"/>
              <a:t>, Gabriele Cipollini, Giulio </a:t>
            </a:r>
            <a:r>
              <a:rPr lang="it-IT" sz="1400" i="1" cap="none" dirty="0" err="1"/>
              <a:t>Marraccini</a:t>
            </a:r>
            <a:r>
              <a:rPr lang="it-IT" sz="1400" i="1" cap="none" dirty="0"/>
              <a:t>, Giacomo Mascagni</a:t>
            </a:r>
          </a:p>
          <a:p>
            <a:endParaRPr lang="it-IT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5072"/>
            <a:ext cx="2232000" cy="111600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8399" y="1"/>
            <a:ext cx="2230870" cy="1040400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17411700" y="2057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5924578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ccia destra rientrata 1"/>
          <p:cNvSpPr/>
          <p:nvPr/>
        </p:nvSpPr>
        <p:spPr>
          <a:xfrm>
            <a:off x="927100" y="2743200"/>
            <a:ext cx="9194800" cy="20574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/>
          <p:cNvSpPr txBox="1"/>
          <p:nvPr/>
        </p:nvSpPr>
        <p:spPr>
          <a:xfrm>
            <a:off x="1155700" y="457200"/>
            <a:ext cx="9994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/>
              <a:t>COREA: UNA STORIA ANTICA E PREZIOSA</a:t>
            </a:r>
          </a:p>
        </p:txBody>
      </p:sp>
      <p:sp>
        <p:nvSpPr>
          <p:cNvPr id="4" name="Freccia su 3"/>
          <p:cNvSpPr/>
          <p:nvPr/>
        </p:nvSpPr>
        <p:spPr>
          <a:xfrm>
            <a:off x="1498600" y="2387600"/>
            <a:ext cx="533400" cy="1917700"/>
          </a:xfrm>
          <a:prstGeom prst="up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800100" y="1741269"/>
            <a:ext cx="246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8000 a.C. primi esempi di ceramica coreana</a:t>
            </a:r>
          </a:p>
        </p:txBody>
      </p:sp>
      <p:sp>
        <p:nvSpPr>
          <p:cNvPr id="6" name="Freccia giù 5"/>
          <p:cNvSpPr/>
          <p:nvPr/>
        </p:nvSpPr>
        <p:spPr>
          <a:xfrm>
            <a:off x="2565400" y="3248200"/>
            <a:ext cx="533400" cy="1908000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1765300" y="5156200"/>
            <a:ext cx="2451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57 a.C. – 935 d.C. nascita regno di Silla </a:t>
            </a:r>
          </a:p>
        </p:txBody>
      </p:sp>
      <p:sp>
        <p:nvSpPr>
          <p:cNvPr id="9" name="Freccia su 8"/>
          <p:cNvSpPr/>
          <p:nvPr/>
        </p:nvSpPr>
        <p:spPr>
          <a:xfrm>
            <a:off x="3822700" y="2387600"/>
            <a:ext cx="520700" cy="1917700"/>
          </a:xfrm>
          <a:prstGeom prst="up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/>
          <p:cNvSpPr txBox="1"/>
          <p:nvPr/>
        </p:nvSpPr>
        <p:spPr>
          <a:xfrm>
            <a:off x="3422650" y="1430635"/>
            <a:ext cx="1841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37 a.C. – 668 d.C. nascita regno di Koguryo</a:t>
            </a:r>
          </a:p>
        </p:txBody>
      </p:sp>
      <p:sp>
        <p:nvSpPr>
          <p:cNvPr id="11" name="Freccia giù 10"/>
          <p:cNvSpPr/>
          <p:nvPr/>
        </p:nvSpPr>
        <p:spPr>
          <a:xfrm>
            <a:off x="5029200" y="3248200"/>
            <a:ext cx="508000" cy="1908000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/>
          <p:cNvSpPr txBox="1"/>
          <p:nvPr/>
        </p:nvSpPr>
        <p:spPr>
          <a:xfrm>
            <a:off x="4051300" y="5189835"/>
            <a:ext cx="246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18 a.C. – 660 d.C. nascita regno di Paekche</a:t>
            </a:r>
          </a:p>
        </p:txBody>
      </p:sp>
      <p:sp>
        <p:nvSpPr>
          <p:cNvPr id="14" name="Freccia su 13"/>
          <p:cNvSpPr/>
          <p:nvPr/>
        </p:nvSpPr>
        <p:spPr>
          <a:xfrm>
            <a:off x="6197600" y="2387600"/>
            <a:ext cx="520700" cy="1917700"/>
          </a:xfrm>
          <a:prstGeom prst="up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Freccia giù 14"/>
          <p:cNvSpPr/>
          <p:nvPr/>
        </p:nvSpPr>
        <p:spPr>
          <a:xfrm>
            <a:off x="7664450" y="3248200"/>
            <a:ext cx="508000" cy="1908000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CasellaDiTesto 15"/>
          <p:cNvSpPr txBox="1"/>
          <p:nvPr/>
        </p:nvSpPr>
        <p:spPr>
          <a:xfrm>
            <a:off x="5851525" y="1430635"/>
            <a:ext cx="19526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1905 diventa </a:t>
            </a:r>
            <a:r>
              <a:rPr lang="it-IT"/>
              <a:t>protettorato giapponese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7069137" y="5189835"/>
            <a:ext cx="28241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1910 entra a far parte </a:t>
            </a:r>
            <a:r>
              <a:rPr lang="it-IT"/>
              <a:t>impero Giapponese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10204450" y="3342370"/>
            <a:ext cx="1892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15 Agosto 1945 </a:t>
            </a:r>
          </a:p>
          <a:p>
            <a:r>
              <a:rPr lang="it-IT" dirty="0"/>
              <a:t>Divisione delle due coree </a:t>
            </a:r>
          </a:p>
        </p:txBody>
      </p:sp>
    </p:spTree>
    <p:extLst>
      <p:ext uri="{BB962C8B-B14F-4D97-AF65-F5344CB8AC3E}">
        <p14:creationId xmlns:p14="http://schemas.microsoft.com/office/powerpoint/2010/main" xmlns="" val="1320528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774700" y="406400"/>
            <a:ext cx="10883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/>
              <a:t>DAL 15 AGOSTO DEL 1945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0773" y="1625600"/>
            <a:ext cx="4151753" cy="3416299"/>
          </a:xfrm>
          <a:prstGeom prst="rect">
            <a:avLst/>
          </a:prstGeom>
        </p:spPr>
      </p:pic>
      <p:cxnSp>
        <p:nvCxnSpPr>
          <p:cNvPr id="9" name="Connettore 2 8"/>
          <p:cNvCxnSpPr/>
          <p:nvPr/>
        </p:nvCxnSpPr>
        <p:spPr>
          <a:xfrm flipV="1">
            <a:off x="6032500" y="1917700"/>
            <a:ext cx="2413000" cy="1270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/>
          <p:cNvSpPr txBox="1"/>
          <p:nvPr/>
        </p:nvSpPr>
        <p:spPr>
          <a:xfrm>
            <a:off x="8737600" y="1308100"/>
            <a:ext cx="345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it-IT" dirty="0"/>
              <a:t>Sotto l’influenza dei Russi </a:t>
            </a:r>
          </a:p>
          <a:p>
            <a:pPr marL="285750" indent="-285750">
              <a:buFont typeface="Arial" charset="0"/>
              <a:buChar char="•"/>
            </a:pPr>
            <a:r>
              <a:rPr lang="it-IT" dirty="0"/>
              <a:t>Guidata dalla Repubblica Democratica Popolare di Corea</a:t>
            </a:r>
          </a:p>
          <a:p>
            <a:pPr marL="285750" indent="-285750">
              <a:buFont typeface="Arial" charset="0"/>
              <a:buChar char="•"/>
            </a:pPr>
            <a:r>
              <a:rPr lang="it-IT" dirty="0"/>
              <a:t>Governo comunista </a:t>
            </a:r>
          </a:p>
        </p:txBody>
      </p:sp>
      <p:cxnSp>
        <p:nvCxnSpPr>
          <p:cNvPr id="14" name="Connettore 2 13"/>
          <p:cNvCxnSpPr/>
          <p:nvPr/>
        </p:nvCxnSpPr>
        <p:spPr>
          <a:xfrm flipH="1">
            <a:off x="3644900" y="3912969"/>
            <a:ext cx="2387600" cy="7352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/>
          <p:cNvSpPr txBox="1"/>
          <p:nvPr/>
        </p:nvSpPr>
        <p:spPr>
          <a:xfrm>
            <a:off x="228026" y="3912969"/>
            <a:ext cx="32639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it-IT" dirty="0"/>
              <a:t>Sotto l’influenza degli USA</a:t>
            </a:r>
          </a:p>
          <a:p>
            <a:pPr marL="285750" indent="-285750">
              <a:buFont typeface="Arial" charset="0"/>
              <a:buChar char="•"/>
            </a:pPr>
            <a:r>
              <a:rPr lang="it-IT" dirty="0"/>
              <a:t>Guidata dalla Repubblica di Corea </a:t>
            </a:r>
          </a:p>
          <a:p>
            <a:pPr marL="285750" indent="-285750">
              <a:buFont typeface="Arial" charset="0"/>
              <a:buChar char="•"/>
            </a:pPr>
            <a:r>
              <a:rPr lang="it-IT" dirty="0"/>
              <a:t>Laboratorio del capitalismo</a:t>
            </a:r>
          </a:p>
          <a:p>
            <a:pPr marL="285750" indent="-285750">
              <a:buFont typeface="Arial" charset="0"/>
              <a:buChar char="•"/>
            </a:pPr>
            <a:endParaRPr lang="it-IT" dirty="0"/>
          </a:p>
        </p:txBody>
      </p:sp>
      <p:cxnSp>
        <p:nvCxnSpPr>
          <p:cNvPr id="5" name="Connettore 2 4"/>
          <p:cNvCxnSpPr/>
          <p:nvPr/>
        </p:nvCxnSpPr>
        <p:spPr>
          <a:xfrm flipH="1" flipV="1">
            <a:off x="2017986" y="2879834"/>
            <a:ext cx="4370990" cy="5459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462455" y="2179235"/>
            <a:ext cx="2701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Zona Demilitarizzata Coreana</a:t>
            </a:r>
          </a:p>
        </p:txBody>
      </p:sp>
    </p:spTree>
    <p:extLst>
      <p:ext uri="{BB962C8B-B14F-4D97-AF65-F5344CB8AC3E}">
        <p14:creationId xmlns:p14="http://schemas.microsoft.com/office/powerpoint/2010/main" xmlns="" val="423571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762000" y="558800"/>
            <a:ext cx="10731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/>
              <a:t>TRE ANNI DI GUERRA SENZA ESITO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901700" y="1689100"/>
            <a:ext cx="95631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it-IT" dirty="0"/>
              <a:t>LA COREA DEL NORD OLTREPASSA LA FRONTIERA </a:t>
            </a:r>
          </a:p>
          <a:p>
            <a:pPr marL="285750" indent="-285750">
              <a:buFont typeface="Wingdings" charset="2"/>
              <a:buChar char="q"/>
            </a:pPr>
            <a:endParaRPr lang="it-IT" dirty="0"/>
          </a:p>
          <a:p>
            <a:pPr marL="285750" indent="-285750">
              <a:buFont typeface="Wingdings" charset="2"/>
              <a:buChar char="q"/>
            </a:pPr>
            <a:r>
              <a:rPr lang="it-IT" dirty="0"/>
              <a:t>INTERVENTO DELL’ESERCITO INVIATO DALL’ONU</a:t>
            </a:r>
          </a:p>
          <a:p>
            <a:pPr marL="285750" indent="-285750">
              <a:buFont typeface="Wingdings" charset="2"/>
              <a:buChar char="q"/>
            </a:pPr>
            <a:endParaRPr lang="it-IT" dirty="0"/>
          </a:p>
          <a:p>
            <a:pPr marL="285750" indent="-285750">
              <a:buFont typeface="Wingdings" charset="2"/>
              <a:buChar char="q"/>
            </a:pPr>
            <a:r>
              <a:rPr lang="it-IT" dirty="0"/>
              <a:t>INTERVENTO IN GUERRA DELLA CINA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3700" y="2851984"/>
            <a:ext cx="6362699" cy="3161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48636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066800" y="444500"/>
            <a:ext cx="1018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/>
              <a:t>POST GUERRA DI COREA 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723900" y="1409700"/>
            <a:ext cx="112903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it-IT" dirty="0"/>
              <a:t>27 luglio 1953</a:t>
            </a:r>
          </a:p>
          <a:p>
            <a:pPr marL="285750" indent="-285750">
              <a:buFont typeface="Arial" charset="0"/>
              <a:buChar char="•"/>
            </a:pPr>
            <a:endParaRPr lang="it-IT" dirty="0"/>
          </a:p>
          <a:p>
            <a:pPr marL="285750" indent="-285750">
              <a:buFont typeface="Arial" charset="0"/>
              <a:buChar char="•"/>
            </a:pPr>
            <a:endParaRPr lang="it-IT" dirty="0"/>
          </a:p>
          <a:p>
            <a:pPr marL="285750" indent="-285750">
              <a:buFont typeface="Arial" charset="0"/>
              <a:buChar char="•"/>
            </a:pPr>
            <a:endParaRPr lang="it-IT" dirty="0"/>
          </a:p>
          <a:p>
            <a:pPr marL="285750" indent="-285750">
              <a:buFont typeface="Arial" charset="0"/>
              <a:buChar char="•"/>
            </a:pPr>
            <a:r>
              <a:rPr lang="it-IT" dirty="0"/>
              <a:t>Non si arriva mai al trattato di pace</a:t>
            </a:r>
          </a:p>
          <a:p>
            <a:pPr marL="285750" indent="-285750">
              <a:buFont typeface="Arial" charset="0"/>
              <a:buChar char="•"/>
            </a:pPr>
            <a:endParaRPr lang="it-IT" dirty="0"/>
          </a:p>
          <a:p>
            <a:pPr marL="285750" indent="-285750">
              <a:buFont typeface="Arial" charset="0"/>
              <a:buChar char="•"/>
            </a:pPr>
            <a:endParaRPr lang="it-IT" dirty="0"/>
          </a:p>
          <a:p>
            <a:pPr marL="285750" indent="-285750">
              <a:buFont typeface="Arial" charset="0"/>
              <a:buChar char="•"/>
            </a:pPr>
            <a:endParaRPr lang="it-IT" dirty="0"/>
          </a:p>
          <a:p>
            <a:pPr marL="285750" indent="-285750">
              <a:buFont typeface="Arial" charset="0"/>
              <a:buChar char="•"/>
            </a:pPr>
            <a:r>
              <a:rPr lang="it-IT" dirty="0"/>
              <a:t>Frequenti attacchi negli ultimi decenni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3816350" y="14097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armistizio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9250" y="2153166"/>
            <a:ext cx="4794250" cy="2612608"/>
          </a:xfrm>
          <a:prstGeom prst="rect">
            <a:avLst/>
          </a:prstGeom>
        </p:spPr>
      </p:pic>
      <p:sp>
        <p:nvSpPr>
          <p:cNvPr id="8" name="Freccia destra con strisce 7"/>
          <p:cNvSpPr/>
          <p:nvPr/>
        </p:nvSpPr>
        <p:spPr>
          <a:xfrm>
            <a:off x="2622550" y="1502033"/>
            <a:ext cx="1066800" cy="187067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098115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952500" y="504181"/>
            <a:ext cx="1049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/>
              <a:t>LA SITUAZIONE ODIERNA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952500" y="1151642"/>
            <a:ext cx="1046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COREA MOLTO PERICOLOSA CON 20 BOMBE NUCLEARI </a:t>
            </a:r>
            <a:r>
              <a:rPr lang="it-IT"/>
              <a:t>PRONTE </a:t>
            </a:r>
            <a:endParaRPr lang="it-IT" dirty="0"/>
          </a:p>
        </p:txBody>
      </p:sp>
      <p:sp>
        <p:nvSpPr>
          <p:cNvPr id="8" name="Freccia giù 7"/>
          <p:cNvSpPr/>
          <p:nvPr/>
        </p:nvSpPr>
        <p:spPr>
          <a:xfrm>
            <a:off x="6083300" y="1652548"/>
            <a:ext cx="533400" cy="109116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/>
          <p:cNvSpPr txBox="1"/>
          <p:nvPr/>
        </p:nvSpPr>
        <p:spPr>
          <a:xfrm>
            <a:off x="4546600" y="2946916"/>
            <a:ext cx="414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/>
              <a:t>GUERRA FREDDA TRA USA E COREA</a:t>
            </a:r>
          </a:p>
        </p:txBody>
      </p:sp>
      <p:cxnSp>
        <p:nvCxnSpPr>
          <p:cNvPr id="12" name="Connettore 2 11"/>
          <p:cNvCxnSpPr/>
          <p:nvPr/>
        </p:nvCxnSpPr>
        <p:spPr>
          <a:xfrm flipH="1">
            <a:off x="4668636" y="3295650"/>
            <a:ext cx="1028700" cy="7736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/>
          <p:cNvSpPr txBox="1"/>
          <p:nvPr/>
        </p:nvSpPr>
        <p:spPr>
          <a:xfrm>
            <a:off x="2692400" y="4154725"/>
            <a:ext cx="327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OBIETTIVO USA:</a:t>
            </a:r>
          </a:p>
          <a:p>
            <a:pPr marL="285750" indent="-285750">
              <a:buFont typeface="Arial" charset="0"/>
              <a:buChar char="•"/>
            </a:pPr>
            <a:r>
              <a:rPr lang="it-IT" dirty="0"/>
              <a:t>RICONQUISTARE POSIZIONI IN ESTREMO ORIENTE</a:t>
            </a:r>
          </a:p>
        </p:txBody>
      </p:sp>
      <p:cxnSp>
        <p:nvCxnSpPr>
          <p:cNvPr id="16" name="Connettore 2 15"/>
          <p:cNvCxnSpPr/>
          <p:nvPr/>
        </p:nvCxnSpPr>
        <p:spPr>
          <a:xfrm>
            <a:off x="6946900" y="3295650"/>
            <a:ext cx="838200" cy="6847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/>
          <p:cNvSpPr txBox="1"/>
          <p:nvPr/>
        </p:nvSpPr>
        <p:spPr>
          <a:xfrm>
            <a:off x="6946900" y="4257010"/>
            <a:ext cx="2819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OBIETTIVO COREA:</a:t>
            </a:r>
          </a:p>
          <a:p>
            <a:pPr marL="285750" indent="-285750">
              <a:buFont typeface="Arial" charset="0"/>
              <a:buChar char="•"/>
            </a:pPr>
            <a:r>
              <a:rPr lang="it-IT" dirty="0"/>
              <a:t>AFFERMARE LA PROPRIA POTENZA</a:t>
            </a:r>
          </a:p>
          <a:p>
            <a:endParaRPr lang="it-IT" dirty="0"/>
          </a:p>
        </p:txBody>
      </p:sp>
      <p:pic>
        <p:nvPicPr>
          <p:cNvPr id="19" name="Immagin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1700" y="2362200"/>
            <a:ext cx="2438400" cy="1219200"/>
          </a:xfrm>
          <a:prstGeom prst="rect">
            <a:avLst/>
          </a:prstGeom>
        </p:spPr>
      </p:pic>
      <p:sp>
        <p:nvSpPr>
          <p:cNvPr id="20" name="CasellaDiTesto 19"/>
          <p:cNvSpPr txBox="1"/>
          <p:nvPr/>
        </p:nvSpPr>
        <p:spPr>
          <a:xfrm>
            <a:off x="10063364" y="3638034"/>
            <a:ext cx="1895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/>
              <a:t>COREA DEL NORD</a:t>
            </a:r>
          </a:p>
        </p:txBody>
      </p:sp>
      <p:pic>
        <p:nvPicPr>
          <p:cNvPr id="22" name="Immagin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496" y="2359451"/>
            <a:ext cx="2934796" cy="1221949"/>
          </a:xfrm>
          <a:prstGeom prst="rect">
            <a:avLst/>
          </a:prstGeom>
        </p:spPr>
      </p:pic>
      <p:sp>
        <p:nvSpPr>
          <p:cNvPr id="23" name="CasellaDiTesto 22"/>
          <p:cNvSpPr txBox="1"/>
          <p:nvPr/>
        </p:nvSpPr>
        <p:spPr>
          <a:xfrm>
            <a:off x="952500" y="3682484"/>
            <a:ext cx="1028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/>
              <a:t>USA</a:t>
            </a:r>
          </a:p>
        </p:txBody>
      </p:sp>
    </p:spTree>
    <p:extLst>
      <p:ext uri="{BB962C8B-B14F-4D97-AF65-F5344CB8AC3E}">
        <p14:creationId xmlns:p14="http://schemas.microsoft.com/office/powerpoint/2010/main" xmlns="" val="687470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035300" y="685776"/>
            <a:ext cx="6108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/>
              <a:t>COSA POTREBBE SUCCEDERE?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1911350" y="1647963"/>
            <a:ext cx="4533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it-IT" dirty="0"/>
              <a:t>PREEMPTIVE ATTACK DEGLI USA</a:t>
            </a:r>
          </a:p>
          <a:p>
            <a:pPr marL="285750" indent="-285750">
              <a:buFont typeface="Wingdings" charset="2"/>
              <a:buChar char="q"/>
            </a:pPr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8102600" y="4673600"/>
            <a:ext cx="449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“La guerra è vicina” </a:t>
            </a:r>
          </a:p>
          <a:p>
            <a:r>
              <a:rPr lang="it-IT" sz="2400" dirty="0"/>
              <a:t>               </a:t>
            </a:r>
          </a:p>
          <a:p>
            <a:r>
              <a:rPr lang="it-IT" sz="2400" dirty="0"/>
              <a:t>                    </a:t>
            </a:r>
            <a:r>
              <a:rPr lang="it-IT" sz="2400" i="1" dirty="0"/>
              <a:t>Donald Trump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381000" y="4673600"/>
            <a:ext cx="5283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“Il pulsante nucleare è sempre sul mio tavolo”</a:t>
            </a:r>
          </a:p>
          <a:p>
            <a:r>
              <a:rPr lang="it-IT" sz="2400" dirty="0"/>
              <a:t>                                       </a:t>
            </a:r>
            <a:r>
              <a:rPr lang="it-IT" sz="2400" i="1" dirty="0"/>
              <a:t>Kim-Jong-Un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7150100" y="1647963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it-IT"/>
              <a:t>COSA FAREBBE LA CINA?</a:t>
            </a:r>
            <a:endParaRPr lang="it-IT" dirty="0"/>
          </a:p>
        </p:txBody>
      </p:sp>
      <p:sp>
        <p:nvSpPr>
          <p:cNvPr id="13" name="Freccia circolare a sinistra 12"/>
          <p:cNvSpPr/>
          <p:nvPr/>
        </p:nvSpPr>
        <p:spPr>
          <a:xfrm>
            <a:off x="10204450" y="812800"/>
            <a:ext cx="1314450" cy="1204495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5" name="Freccia circolare a destra 14"/>
          <p:cNvSpPr/>
          <p:nvPr/>
        </p:nvSpPr>
        <p:spPr>
          <a:xfrm>
            <a:off x="587375" y="901700"/>
            <a:ext cx="1282700" cy="105098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2350" y="2758511"/>
            <a:ext cx="2800350" cy="1582884"/>
          </a:xfrm>
          <a:prstGeom prst="rect">
            <a:avLst/>
          </a:prstGeom>
        </p:spPr>
      </p:pic>
      <p:cxnSp>
        <p:nvCxnSpPr>
          <p:cNvPr id="25" name="Connettore 2 24"/>
          <p:cNvCxnSpPr/>
          <p:nvPr/>
        </p:nvCxnSpPr>
        <p:spPr>
          <a:xfrm>
            <a:off x="7848600" y="3771900"/>
            <a:ext cx="901700" cy="812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2 26"/>
          <p:cNvCxnSpPr/>
          <p:nvPr/>
        </p:nvCxnSpPr>
        <p:spPr>
          <a:xfrm flipH="1">
            <a:off x="3619500" y="3771900"/>
            <a:ext cx="996950" cy="812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596820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434164" y="567890"/>
            <a:ext cx="10125777" cy="1395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3900488" y="1214438"/>
            <a:ext cx="3621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/>
          </a:p>
        </p:txBody>
      </p:sp>
      <p:sp>
        <p:nvSpPr>
          <p:cNvPr id="3" name="CasellaDiTesto 2"/>
          <p:cNvSpPr txBox="1"/>
          <p:nvPr/>
        </p:nvSpPr>
        <p:spPr>
          <a:xfrm>
            <a:off x="567559" y="283779"/>
            <a:ext cx="112355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/>
              <a:t>OLIMPIADI INVERNALI PYEONGCHANG 2018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483476" y="1214438"/>
            <a:ext cx="10131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dirty="0"/>
              <a:t>Corea del Nord e Corea del Sud sfilano sotto un’unica bandiera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483476" y="1797392"/>
            <a:ext cx="6954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dirty="0"/>
              <a:t>Prima volta che un membro della famiglia Kim mette ufficialmente piede nella Corea del Sud 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346842" y="4235669"/>
            <a:ext cx="57281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“PyeonChang 2018, si spera, aprirà le porte ad  un futuro più luminoso per la penisola coreana”</a:t>
            </a:r>
          </a:p>
          <a:p>
            <a:pPr algn="r"/>
            <a:r>
              <a:rPr lang="it-IT" i="1" dirty="0"/>
              <a:t>Thomas Bach</a:t>
            </a:r>
          </a:p>
        </p:txBody>
      </p:sp>
    </p:spTree>
    <p:extLst>
      <p:ext uri="{BB962C8B-B14F-4D97-AF65-F5344CB8AC3E}">
        <p14:creationId xmlns:p14="http://schemas.microsoft.com/office/powerpoint/2010/main" xmlns="" val="1796822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250731" y="495135"/>
            <a:ext cx="9785131" cy="6924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/>
              <a:t>SITOGRAFIA</a:t>
            </a:r>
          </a:p>
          <a:p>
            <a:endParaRPr lang="it-IT" sz="1200" u="sng" dirty="0"/>
          </a:p>
          <a:p>
            <a:endParaRPr lang="it-IT" sz="1200" u="sng" dirty="0"/>
          </a:p>
          <a:p>
            <a:endParaRPr lang="it-IT" sz="1200" u="sng" dirty="0"/>
          </a:p>
          <a:p>
            <a:r>
              <a:rPr lang="it-IT" sz="1200" u="sng" dirty="0"/>
              <a:t>http://www.studentville.it/studiare/perche-la-corea-del-nord-gli-usa-motivi-cosa-succede/</a:t>
            </a:r>
          </a:p>
          <a:p>
            <a:endParaRPr lang="it-IT" sz="1200" u="sng" dirty="0"/>
          </a:p>
          <a:p>
            <a:r>
              <a:rPr lang="it-IT" sz="1200" u="sng" dirty="0"/>
              <a:t>https://www.huffingtonpost.it/2018/02/09/olimpiadi-invernali-si-comincia-prima-della-cerimonia-seul-prova-a-far-incontrare-usa-e-corea-del-nord_a_23357127/</a:t>
            </a:r>
          </a:p>
          <a:p>
            <a:endParaRPr lang="it-IT" sz="1200" u="sng" dirty="0"/>
          </a:p>
          <a:p>
            <a:r>
              <a:rPr lang="it-IT" sz="1200" u="sng" dirty="0"/>
              <a:t>https://it.wikipedia.org/wiki/Corea</a:t>
            </a:r>
          </a:p>
          <a:p>
            <a:endParaRPr lang="it-IT" sz="1200" u="sng" dirty="0"/>
          </a:p>
          <a:p>
            <a:r>
              <a:rPr lang="it-IT" sz="1200" u="sng" dirty="0"/>
              <a:t>https://www.focus.it/cultura/storia/storia-della-corea-del-nord-e-della-corea-del-sud</a:t>
            </a:r>
          </a:p>
          <a:p>
            <a:endParaRPr lang="it-IT" sz="1200" u="sng" dirty="0"/>
          </a:p>
          <a:p>
            <a:r>
              <a:rPr lang="it-IT" sz="1200" u="sng" dirty="0"/>
              <a:t>http://www.treccani.it/enciclopedia/corea/</a:t>
            </a:r>
          </a:p>
          <a:p>
            <a:endParaRPr lang="it-IT" sz="1200" u="sng" dirty="0"/>
          </a:p>
          <a:p>
            <a:r>
              <a:rPr lang="it-IT" sz="1200" u="sng" dirty="0"/>
              <a:t>https://www.panorama.it/news/esteri/corea-del-nord-sud-storia-guerra/</a:t>
            </a:r>
          </a:p>
          <a:p>
            <a:endParaRPr lang="it-IT" sz="1200" dirty="0"/>
          </a:p>
          <a:p>
            <a:pPr algn="ctr"/>
            <a:endParaRPr lang="it-IT" sz="2800" b="1" dirty="0"/>
          </a:p>
          <a:p>
            <a:pPr algn="ctr"/>
            <a:endParaRPr lang="it-IT" sz="2800" b="1" dirty="0"/>
          </a:p>
          <a:p>
            <a:pPr algn="ctr"/>
            <a:endParaRPr lang="it-IT" sz="2800" b="1" dirty="0"/>
          </a:p>
          <a:p>
            <a:pPr algn="ctr"/>
            <a:endParaRPr lang="it-IT" sz="2800" b="1" dirty="0"/>
          </a:p>
          <a:p>
            <a:pPr algn="ctr"/>
            <a:endParaRPr lang="it-IT" sz="2800" b="1" dirty="0"/>
          </a:p>
          <a:p>
            <a:pPr algn="ctr"/>
            <a:endParaRPr lang="it-IT" sz="2800" b="1" dirty="0"/>
          </a:p>
          <a:p>
            <a:pPr algn="ctr"/>
            <a:endParaRPr lang="it-IT" sz="2800" b="1" dirty="0"/>
          </a:p>
          <a:p>
            <a:pPr algn="ctr"/>
            <a:endParaRPr lang="it-IT" sz="2800" b="1" dirty="0"/>
          </a:p>
        </p:txBody>
      </p:sp>
    </p:spTree>
    <p:extLst>
      <p:ext uri="{BB962C8B-B14F-4D97-AF65-F5344CB8AC3E}">
        <p14:creationId xmlns:p14="http://schemas.microsoft.com/office/powerpoint/2010/main" xmlns="" val="3490013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58" y="656571"/>
            <a:ext cx="4547242" cy="528703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609600" y="133350"/>
            <a:ext cx="5981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/>
              <a:t>COREA DEL NORD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5105400" y="1799570"/>
            <a:ext cx="691515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it-IT" dirty="0"/>
              <a:t>TERRITORIO prevalentemente montuoso</a:t>
            </a:r>
          </a:p>
          <a:p>
            <a:pPr marL="285750" indent="-285750">
              <a:buFont typeface="Arial" charset="0"/>
              <a:buChar char="•"/>
            </a:pPr>
            <a:endParaRPr lang="it-IT" dirty="0"/>
          </a:p>
          <a:p>
            <a:pPr marL="285750" indent="-285750">
              <a:buFont typeface="Arial" charset="0"/>
              <a:buChar char="•"/>
            </a:pPr>
            <a:endParaRPr lang="it-IT" dirty="0"/>
          </a:p>
          <a:p>
            <a:pPr marL="285750" indent="-285750">
              <a:buFont typeface="Arial" charset="0"/>
              <a:buChar char="•"/>
            </a:pPr>
            <a:r>
              <a:rPr lang="it-IT" dirty="0"/>
              <a:t>CLIMA continentale temperato</a:t>
            </a:r>
          </a:p>
          <a:p>
            <a:pPr marL="285750" indent="-285750">
              <a:buFont typeface="Arial" charset="0"/>
              <a:buChar char="•"/>
            </a:pPr>
            <a:endParaRPr lang="it-IT" dirty="0"/>
          </a:p>
          <a:p>
            <a:pPr marL="285750" indent="-285750">
              <a:buFont typeface="Arial" charset="0"/>
              <a:buChar char="•"/>
            </a:pPr>
            <a:endParaRPr lang="it-IT" dirty="0"/>
          </a:p>
          <a:p>
            <a:pPr marL="285750" indent="-285750">
              <a:buFont typeface="Arial" charset="0"/>
              <a:buChar char="•"/>
            </a:pPr>
            <a:r>
              <a:rPr lang="it-IT" dirty="0"/>
              <a:t>ORDINAMENTO AMMINISTRATIVO comprende 9 province</a:t>
            </a:r>
          </a:p>
          <a:p>
            <a:pPr marL="285750" indent="-285750">
              <a:buFont typeface="Arial" charset="0"/>
              <a:buChar char="•"/>
            </a:pPr>
            <a:endParaRPr lang="it-IT" dirty="0"/>
          </a:p>
          <a:p>
            <a:pPr marL="285750" indent="-285750">
              <a:buFont typeface="Arial" charset="0"/>
              <a:buChar char="•"/>
            </a:pPr>
            <a:endParaRPr lang="it-IT" dirty="0"/>
          </a:p>
          <a:p>
            <a:pPr marL="285750" indent="-285750">
              <a:buFont typeface="Arial" charset="0"/>
              <a:buChar char="•"/>
            </a:pPr>
            <a:r>
              <a:rPr lang="it-IT" dirty="0"/>
              <a:t>RELIGIONE non è praticata dal 65% della popolazione</a:t>
            </a:r>
          </a:p>
          <a:p>
            <a:pPr marL="285750" indent="-285750">
              <a:buFont typeface="Arial" charset="0"/>
              <a:buChar char="•"/>
            </a:pPr>
            <a:endParaRPr lang="it-IT" dirty="0"/>
          </a:p>
          <a:p>
            <a:pPr marL="285750" indent="-285750">
              <a:buFont typeface="Arial" charset="0"/>
              <a:buChar char="•"/>
            </a:pPr>
            <a:endParaRPr lang="it-IT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1700" y="0"/>
            <a:ext cx="24384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722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628650" y="304800"/>
            <a:ext cx="43689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/>
              <a:t>COREA DEL SUD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5429250" y="1809750"/>
            <a:ext cx="59817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it-IT" dirty="0"/>
              <a:t>TERRITORIO costituito da montagne per il 70%</a:t>
            </a:r>
          </a:p>
          <a:p>
            <a:pPr marL="285750" indent="-285750">
              <a:buFont typeface="Arial" charset="0"/>
              <a:buChar char="•"/>
            </a:pPr>
            <a:endParaRPr lang="it-IT" dirty="0"/>
          </a:p>
          <a:p>
            <a:pPr marL="285750" indent="-285750">
              <a:buFont typeface="Arial" charset="0"/>
              <a:buChar char="•"/>
            </a:pPr>
            <a:endParaRPr lang="it-IT" dirty="0"/>
          </a:p>
          <a:p>
            <a:pPr marL="285750" indent="-285750">
              <a:buFont typeface="Arial" charset="0"/>
              <a:buChar char="•"/>
            </a:pPr>
            <a:r>
              <a:rPr lang="it-IT" dirty="0"/>
              <a:t>CLIMA temperato e influenzato da monsoni</a:t>
            </a:r>
          </a:p>
          <a:p>
            <a:pPr marL="285750" indent="-285750">
              <a:buFont typeface="Arial" charset="0"/>
              <a:buChar char="•"/>
            </a:pPr>
            <a:endParaRPr lang="it-IT" dirty="0"/>
          </a:p>
          <a:p>
            <a:pPr marL="285750" indent="-285750">
              <a:buFont typeface="Arial" charset="0"/>
              <a:buChar char="•"/>
            </a:pPr>
            <a:endParaRPr lang="it-IT" dirty="0"/>
          </a:p>
          <a:p>
            <a:pPr marL="285750" indent="-285750">
              <a:buFont typeface="Arial" charset="0"/>
              <a:buChar char="•"/>
            </a:pPr>
            <a:r>
              <a:rPr lang="it-IT" dirty="0"/>
              <a:t>ORDINAMENTO AMMINISTRATIVO suddiviso in 9 province</a:t>
            </a:r>
          </a:p>
          <a:p>
            <a:pPr marL="285750" indent="-285750">
              <a:buFont typeface="Arial" charset="0"/>
              <a:buChar char="•"/>
            </a:pPr>
            <a:endParaRPr lang="it-IT" dirty="0"/>
          </a:p>
          <a:p>
            <a:pPr marL="285750" indent="-285750">
              <a:buFont typeface="Arial" charset="0"/>
              <a:buChar char="•"/>
            </a:pPr>
            <a:endParaRPr lang="it-IT" dirty="0"/>
          </a:p>
          <a:p>
            <a:pPr marL="285750" indent="-285750">
              <a:buFont typeface="Arial" charset="0"/>
              <a:buChar char="•"/>
            </a:pPr>
            <a:r>
              <a:rPr lang="it-IT" dirty="0"/>
              <a:t>RELIGIONE non è praticata dal 46% delle persone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6950" y="0"/>
            <a:ext cx="2305050" cy="1533906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393" y="808769"/>
            <a:ext cx="3573517" cy="4968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69749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884582" y="197954"/>
            <a:ext cx="104497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/>
              <a:t>IL PROGRAMMA NUCLEARE DELLA COREA DEL NORD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248478" y="721174"/>
            <a:ext cx="597341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it-IT" dirty="0"/>
              <a:t>9 OTTOBRE 2006 primo test nucleare</a:t>
            </a:r>
          </a:p>
          <a:p>
            <a:pPr marL="285750" indent="-285750">
              <a:buFont typeface="Arial" charset="0"/>
              <a:buChar char="•"/>
            </a:pPr>
            <a:endParaRPr lang="it-IT" dirty="0"/>
          </a:p>
          <a:p>
            <a:pPr marL="285750" indent="-285750">
              <a:buFont typeface="Arial" charset="0"/>
              <a:buChar char="•"/>
            </a:pPr>
            <a:r>
              <a:rPr lang="it-IT" dirty="0"/>
              <a:t>17 MARZO 2007  disattivazione del principale sito nucleare</a:t>
            </a:r>
          </a:p>
          <a:p>
            <a:pPr marL="285750" indent="-285750">
              <a:buFont typeface="Arial" charset="0"/>
              <a:buChar char="•"/>
            </a:pPr>
            <a:endParaRPr lang="it-IT" dirty="0"/>
          </a:p>
          <a:p>
            <a:pPr marL="285750" indent="-285750">
              <a:buFont typeface="Arial" charset="0"/>
              <a:buChar char="•"/>
            </a:pPr>
            <a:r>
              <a:rPr lang="it-IT" dirty="0"/>
              <a:t>27 GIUGNO 2008 disabilitata la torre di raffreddamento</a:t>
            </a:r>
          </a:p>
          <a:p>
            <a:pPr marL="285750" indent="-285750">
              <a:buFont typeface="Arial" charset="0"/>
              <a:buChar char="•"/>
            </a:pPr>
            <a:endParaRPr lang="it-IT" dirty="0"/>
          </a:p>
          <a:p>
            <a:pPr marL="285750" indent="-285750">
              <a:buFont typeface="Arial" charset="0"/>
              <a:buChar char="•"/>
            </a:pPr>
            <a:r>
              <a:rPr lang="it-IT" dirty="0"/>
              <a:t>17 GENNAIO 2009 trasforma in armi circa 30kg di plutonio</a:t>
            </a:r>
          </a:p>
          <a:p>
            <a:pPr marL="285750" indent="-285750">
              <a:buFont typeface="Arial" charset="0"/>
              <a:buChar char="•"/>
            </a:pPr>
            <a:endParaRPr lang="it-IT" dirty="0"/>
          </a:p>
          <a:p>
            <a:pPr marL="285750" indent="-285750">
              <a:buFont typeface="Arial" charset="0"/>
              <a:buChar char="•"/>
            </a:pPr>
            <a:r>
              <a:rPr lang="it-IT" dirty="0"/>
              <a:t>25 MAGGIO 2009  secondo test nucleare (sotterraneo)</a:t>
            </a:r>
          </a:p>
          <a:p>
            <a:pPr marL="285750" indent="-285750">
              <a:buFont typeface="Arial" charset="0"/>
              <a:buChar char="•"/>
            </a:pPr>
            <a:endParaRPr lang="it-IT" dirty="0"/>
          </a:p>
          <a:p>
            <a:pPr marL="285750" indent="-285750">
              <a:buFont typeface="Arial" charset="0"/>
              <a:buChar char="•"/>
            </a:pPr>
            <a:r>
              <a:rPr lang="it-IT" dirty="0"/>
              <a:t>12 FEBBRAIO 2013 terzo test nucleare</a:t>
            </a:r>
          </a:p>
          <a:p>
            <a:pPr marL="285750" indent="-285750">
              <a:buFont typeface="Arial" charset="0"/>
              <a:buChar char="•"/>
            </a:pPr>
            <a:endParaRPr lang="it-IT" dirty="0"/>
          </a:p>
          <a:p>
            <a:pPr marL="285750" indent="-285750">
              <a:buFont typeface="Arial" charset="0"/>
              <a:buChar char="•"/>
            </a:pPr>
            <a:r>
              <a:rPr lang="it-IT" dirty="0"/>
              <a:t>1 APRILE 2013 riapertura del reattore nucleare</a:t>
            </a:r>
          </a:p>
          <a:p>
            <a:pPr marL="285750" indent="-285750">
              <a:buFont typeface="Arial" charset="0"/>
              <a:buChar char="•"/>
            </a:pPr>
            <a:endParaRPr lang="it-IT" dirty="0"/>
          </a:p>
          <a:p>
            <a:pPr marL="285750" indent="-285750">
              <a:buFont typeface="Arial" charset="0"/>
              <a:buChar char="•"/>
            </a:pPr>
            <a:r>
              <a:rPr lang="it-IT" dirty="0"/>
              <a:t>14 SETTEMBRE 2015 riapertura dell'impianto nucleare di Yongbyon 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6221895" y="721174"/>
            <a:ext cx="52379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it-IT" dirty="0"/>
              <a:t>10 DICEMBRE 2015 Kim Jong-un afferma che il suo paese avrebbe creato anche la bomba a idrogeno</a:t>
            </a:r>
          </a:p>
          <a:p>
            <a:pPr marL="285750" indent="-285750">
              <a:buFont typeface="Arial" charset="0"/>
              <a:buChar char="•"/>
            </a:pPr>
            <a:endParaRPr lang="it-IT" dirty="0"/>
          </a:p>
          <a:p>
            <a:pPr marL="285750" indent="-285750">
              <a:buFont typeface="Arial" charset="0"/>
              <a:buChar char="•"/>
            </a:pPr>
            <a:r>
              <a:rPr lang="it-IT" dirty="0"/>
              <a:t>6 GENNAIO 2016 quarto test nucleare effettuato con la bomba a idrogeno</a:t>
            </a:r>
          </a:p>
          <a:p>
            <a:pPr marL="285750" indent="-285750">
              <a:buFont typeface="Arial" charset="0"/>
              <a:buChar char="•"/>
            </a:pPr>
            <a:endParaRPr lang="it-IT" dirty="0"/>
          </a:p>
          <a:p>
            <a:pPr marL="285750" indent="-285750">
              <a:buFont typeface="Arial" charset="0"/>
              <a:buChar char="•"/>
            </a:pPr>
            <a:r>
              <a:rPr lang="it-IT" dirty="0"/>
              <a:t>SETTEMBRE 2016 quinto test nucleare</a:t>
            </a:r>
          </a:p>
          <a:p>
            <a:pPr marL="285750" indent="-285750">
              <a:buFont typeface="Arial" charset="0"/>
              <a:buChar char="•"/>
            </a:pPr>
            <a:endParaRPr lang="it-IT" dirty="0"/>
          </a:p>
          <a:p>
            <a:pPr marL="285750" indent="-285750">
              <a:buFont typeface="Arial" charset="0"/>
              <a:buChar char="•"/>
            </a:pPr>
            <a:r>
              <a:rPr lang="it-IT" dirty="0"/>
              <a:t>4 SETTEMBRE 2017 sesto test nucleare</a:t>
            </a:r>
          </a:p>
          <a:p>
            <a:endParaRPr lang="it-IT" dirty="0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58609" y="3371700"/>
            <a:ext cx="3771020" cy="251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76694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decel="100000" fill="hold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900" decel="100000" fill="hold"/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900" decel="100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900" decel="100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900" decel="100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900" decel="100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4035287" y="260986"/>
            <a:ext cx="46018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/>
              <a:t>RELAZIONI ESTERE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288234" y="1024246"/>
            <a:ext cx="534725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COREA DEL NORD</a:t>
            </a:r>
          </a:p>
          <a:p>
            <a:pPr algn="ctr"/>
            <a:endParaRPr lang="it-IT" dirty="0"/>
          </a:p>
          <a:p>
            <a:pPr algn="ctr"/>
            <a:r>
              <a:rPr lang="it-IT" dirty="0"/>
              <a:t>OTTIMI RAPPORTI</a:t>
            </a:r>
          </a:p>
          <a:p>
            <a:pPr algn="ctr"/>
            <a:endParaRPr lang="it-IT" dirty="0"/>
          </a:p>
          <a:p>
            <a:pPr algn="ctr"/>
            <a:endParaRPr lang="it-IT" dirty="0"/>
          </a:p>
          <a:p>
            <a:pPr algn="ctr"/>
            <a:endParaRPr lang="it-IT" dirty="0"/>
          </a:p>
          <a:p>
            <a:pPr algn="ctr"/>
            <a:endParaRPr lang="it-IT" dirty="0"/>
          </a:p>
          <a:p>
            <a:pPr algn="ctr"/>
            <a:endParaRPr lang="it-IT" dirty="0"/>
          </a:p>
          <a:p>
            <a:pPr algn="ctr"/>
            <a:endParaRPr lang="it-IT" dirty="0"/>
          </a:p>
          <a:p>
            <a:pPr algn="ctr"/>
            <a:endParaRPr lang="it-IT" dirty="0"/>
          </a:p>
          <a:p>
            <a:pPr algn="ctr"/>
            <a:endParaRPr lang="it-IT" dirty="0"/>
          </a:p>
          <a:p>
            <a:pPr algn="ctr"/>
            <a:endParaRPr lang="it-IT" dirty="0"/>
          </a:p>
          <a:p>
            <a:pPr algn="ctr"/>
            <a:endParaRPr lang="it-IT" dirty="0"/>
          </a:p>
        </p:txBody>
      </p:sp>
      <p:cxnSp>
        <p:nvCxnSpPr>
          <p:cNvPr id="7" name="Connettore 2 6"/>
          <p:cNvCxnSpPr/>
          <p:nvPr/>
        </p:nvCxnSpPr>
        <p:spPr>
          <a:xfrm flipH="1">
            <a:off x="1918252" y="1948070"/>
            <a:ext cx="327993" cy="5367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2 8"/>
          <p:cNvCxnSpPr/>
          <p:nvPr/>
        </p:nvCxnSpPr>
        <p:spPr>
          <a:xfrm flipH="1">
            <a:off x="2131636" y="1962977"/>
            <a:ext cx="491051" cy="10386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/>
          <p:cNvCxnSpPr/>
          <p:nvPr/>
        </p:nvCxnSpPr>
        <p:spPr>
          <a:xfrm flipH="1">
            <a:off x="2961860" y="1962977"/>
            <a:ext cx="9939" cy="6261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/>
          <p:cNvCxnSpPr/>
          <p:nvPr/>
        </p:nvCxnSpPr>
        <p:spPr>
          <a:xfrm>
            <a:off x="3287367" y="1962978"/>
            <a:ext cx="228289" cy="10687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/>
          <p:cNvCxnSpPr/>
          <p:nvPr/>
        </p:nvCxnSpPr>
        <p:spPr>
          <a:xfrm>
            <a:off x="3650144" y="1962977"/>
            <a:ext cx="269599" cy="5923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2 26"/>
          <p:cNvCxnSpPr/>
          <p:nvPr/>
        </p:nvCxnSpPr>
        <p:spPr>
          <a:xfrm>
            <a:off x="3855762" y="1962977"/>
            <a:ext cx="727728" cy="9031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asellaDiTesto 27"/>
          <p:cNvSpPr txBox="1"/>
          <p:nvPr/>
        </p:nvSpPr>
        <p:spPr>
          <a:xfrm>
            <a:off x="1548019" y="2450642"/>
            <a:ext cx="7727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/>
              <a:t>CINA</a:t>
            </a:r>
          </a:p>
        </p:txBody>
      </p:sp>
      <p:sp>
        <p:nvSpPr>
          <p:cNvPr id="31" name="CasellaDiTesto 30"/>
          <p:cNvSpPr txBox="1"/>
          <p:nvPr/>
        </p:nvSpPr>
        <p:spPr>
          <a:xfrm>
            <a:off x="1708911" y="3031767"/>
            <a:ext cx="10746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/>
              <a:t>VIETNAM</a:t>
            </a:r>
          </a:p>
        </p:txBody>
      </p:sp>
      <p:sp>
        <p:nvSpPr>
          <p:cNvPr id="32" name="CasellaDiTesto 31"/>
          <p:cNvSpPr txBox="1"/>
          <p:nvPr/>
        </p:nvSpPr>
        <p:spPr>
          <a:xfrm>
            <a:off x="2601567" y="2589141"/>
            <a:ext cx="740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/>
              <a:t>LAOS</a:t>
            </a:r>
          </a:p>
        </p:txBody>
      </p:sp>
      <p:sp>
        <p:nvSpPr>
          <p:cNvPr id="34" name="CasellaDiTesto 33"/>
          <p:cNvSpPr txBox="1"/>
          <p:nvPr/>
        </p:nvSpPr>
        <p:spPr>
          <a:xfrm>
            <a:off x="2961860" y="3065630"/>
            <a:ext cx="14442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/>
              <a:t>CAMBOGIA</a:t>
            </a:r>
          </a:p>
        </p:txBody>
      </p:sp>
      <p:sp>
        <p:nvSpPr>
          <p:cNvPr id="35" name="CasellaDiTesto 34"/>
          <p:cNvSpPr txBox="1"/>
          <p:nvPr/>
        </p:nvSpPr>
        <p:spPr>
          <a:xfrm>
            <a:off x="3590655" y="2616332"/>
            <a:ext cx="6932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/>
              <a:t>RUSSIA</a:t>
            </a:r>
          </a:p>
        </p:txBody>
      </p:sp>
      <p:sp>
        <p:nvSpPr>
          <p:cNvPr id="37" name="CasellaDiTesto 36"/>
          <p:cNvSpPr txBox="1"/>
          <p:nvPr/>
        </p:nvSpPr>
        <p:spPr>
          <a:xfrm>
            <a:off x="4338400" y="2893331"/>
            <a:ext cx="10989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/>
              <a:t>IRAN</a:t>
            </a:r>
          </a:p>
        </p:txBody>
      </p:sp>
      <p:sp>
        <p:nvSpPr>
          <p:cNvPr id="38" name="CasellaDiTesto 37"/>
          <p:cNvSpPr txBox="1"/>
          <p:nvPr/>
        </p:nvSpPr>
        <p:spPr>
          <a:xfrm>
            <a:off x="288234" y="3716441"/>
            <a:ext cx="5347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TENSIONI</a:t>
            </a:r>
          </a:p>
        </p:txBody>
      </p:sp>
      <p:cxnSp>
        <p:nvCxnSpPr>
          <p:cNvPr id="40" name="Connettore 2 39"/>
          <p:cNvCxnSpPr/>
          <p:nvPr/>
        </p:nvCxnSpPr>
        <p:spPr>
          <a:xfrm flipH="1">
            <a:off x="1727240" y="4038104"/>
            <a:ext cx="748689" cy="5739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ttore 2 41"/>
          <p:cNvCxnSpPr/>
          <p:nvPr/>
        </p:nvCxnSpPr>
        <p:spPr>
          <a:xfrm>
            <a:off x="2966568" y="4114796"/>
            <a:ext cx="0" cy="6897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ttore 2 43"/>
          <p:cNvCxnSpPr/>
          <p:nvPr/>
        </p:nvCxnSpPr>
        <p:spPr>
          <a:xfrm>
            <a:off x="3256167" y="4070595"/>
            <a:ext cx="334488" cy="11561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ttore 2 45"/>
          <p:cNvCxnSpPr/>
          <p:nvPr/>
        </p:nvCxnSpPr>
        <p:spPr>
          <a:xfrm>
            <a:off x="3379948" y="4038104"/>
            <a:ext cx="767516" cy="6882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ttore 2 49"/>
          <p:cNvCxnSpPr/>
          <p:nvPr/>
        </p:nvCxnSpPr>
        <p:spPr>
          <a:xfrm flipH="1">
            <a:off x="2082248" y="4114796"/>
            <a:ext cx="592974" cy="10496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CasellaDiTesto 64"/>
          <p:cNvSpPr txBox="1"/>
          <p:nvPr/>
        </p:nvSpPr>
        <p:spPr>
          <a:xfrm>
            <a:off x="918800" y="4591156"/>
            <a:ext cx="16168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/>
              <a:t>COREA DEL SUD</a:t>
            </a:r>
          </a:p>
        </p:txBody>
      </p:sp>
      <p:sp>
        <p:nvSpPr>
          <p:cNvPr id="66" name="CasellaDiTesto 65"/>
          <p:cNvSpPr txBox="1"/>
          <p:nvPr/>
        </p:nvSpPr>
        <p:spPr>
          <a:xfrm>
            <a:off x="1089378" y="5174144"/>
            <a:ext cx="1585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/>
              <a:t>UNIONE EUROPEA</a:t>
            </a:r>
          </a:p>
        </p:txBody>
      </p:sp>
      <p:sp>
        <p:nvSpPr>
          <p:cNvPr id="68" name="CasellaDiTesto 67"/>
          <p:cNvSpPr txBox="1"/>
          <p:nvPr/>
        </p:nvSpPr>
        <p:spPr>
          <a:xfrm>
            <a:off x="2735307" y="4844564"/>
            <a:ext cx="6881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/>
              <a:t>USA</a:t>
            </a:r>
          </a:p>
        </p:txBody>
      </p:sp>
      <p:sp>
        <p:nvSpPr>
          <p:cNvPr id="71" name="CasellaDiTesto 70"/>
          <p:cNvSpPr txBox="1"/>
          <p:nvPr/>
        </p:nvSpPr>
        <p:spPr>
          <a:xfrm>
            <a:off x="3211429" y="5253003"/>
            <a:ext cx="11470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/>
              <a:t>CANADA</a:t>
            </a:r>
          </a:p>
        </p:txBody>
      </p:sp>
      <p:sp>
        <p:nvSpPr>
          <p:cNvPr id="72" name="CasellaDiTesto 71"/>
          <p:cNvSpPr txBox="1"/>
          <p:nvPr/>
        </p:nvSpPr>
        <p:spPr>
          <a:xfrm>
            <a:off x="3763706" y="4735964"/>
            <a:ext cx="13287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/>
              <a:t>GIAPPONE</a:t>
            </a:r>
          </a:p>
        </p:txBody>
      </p:sp>
      <p:sp>
        <p:nvSpPr>
          <p:cNvPr id="79" name="CasellaDiTesto 78"/>
          <p:cNvSpPr txBox="1"/>
          <p:nvPr/>
        </p:nvSpPr>
        <p:spPr>
          <a:xfrm>
            <a:off x="5734996" y="1024246"/>
            <a:ext cx="5391808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COREA DEL SUD</a:t>
            </a:r>
          </a:p>
          <a:p>
            <a:pPr marL="285750" indent="-285750">
              <a:buFont typeface="Arial" charset="0"/>
              <a:buChar char="•"/>
            </a:pPr>
            <a:endParaRPr lang="it-IT" dirty="0"/>
          </a:p>
          <a:p>
            <a:pPr marL="285750" indent="-285750">
              <a:buFont typeface="Arial" charset="0"/>
              <a:buChar char="•"/>
            </a:pPr>
            <a:r>
              <a:rPr lang="it-IT" dirty="0"/>
              <a:t>Paese membro dell’ONU</a:t>
            </a:r>
          </a:p>
          <a:p>
            <a:pPr marL="285750" indent="-285750">
              <a:buFont typeface="Arial" charset="0"/>
              <a:buChar char="•"/>
            </a:pPr>
            <a:r>
              <a:rPr lang="it-IT" dirty="0"/>
              <a:t>Accordi commerciali con UE, Nuova Zelanda, Canada e USA</a:t>
            </a:r>
          </a:p>
          <a:p>
            <a:pPr marL="285750" indent="-285750">
              <a:buFont typeface="Arial" charset="0"/>
              <a:buChar char="•"/>
            </a:pPr>
            <a:r>
              <a:rPr lang="it-IT" dirty="0"/>
              <a:t>Ha ripreso solo nel 1992 i rapporti diplomatici con la Cina</a:t>
            </a:r>
          </a:p>
          <a:p>
            <a:pPr marL="285750" indent="-285750">
              <a:buFont typeface="Arial" charset="0"/>
              <a:buChar char="•"/>
            </a:pPr>
            <a:r>
              <a:rPr lang="it-IT" dirty="0"/>
              <a:t>È ancora in guerra con la Corea del Nord</a:t>
            </a:r>
          </a:p>
          <a:p>
            <a:pPr marL="285750" indent="-285750">
              <a:buFont typeface="Arial" charset="0"/>
              <a:buChar char="•"/>
            </a:pPr>
            <a:r>
              <a:rPr lang="it-IT" dirty="0"/>
              <a:t>Ancora tensioni con il Giappone</a:t>
            </a:r>
          </a:p>
          <a:p>
            <a:r>
              <a:rPr lang="it-IT" dirty="0"/>
              <a:t> </a:t>
            </a:r>
          </a:p>
          <a:p>
            <a:pPr algn="ctr"/>
            <a:endParaRPr lang="it-IT" b="1" dirty="0"/>
          </a:p>
          <a:p>
            <a:pPr algn="ctr"/>
            <a:endParaRPr lang="it-IT" b="1" dirty="0"/>
          </a:p>
          <a:p>
            <a:pPr algn="ctr"/>
            <a:endParaRPr lang="it-IT" b="1" dirty="0"/>
          </a:p>
          <a:p>
            <a:pPr algn="ctr"/>
            <a:endParaRPr lang="it-IT" b="1" dirty="0"/>
          </a:p>
          <a:p>
            <a:pPr algn="ctr"/>
            <a:endParaRPr lang="it-IT" b="1" dirty="0"/>
          </a:p>
          <a:p>
            <a:pPr algn="ctr"/>
            <a:endParaRPr lang="it-IT" b="1" dirty="0"/>
          </a:p>
          <a:p>
            <a:pPr algn="ctr"/>
            <a:endParaRPr lang="it-IT" b="1" dirty="0"/>
          </a:p>
          <a:p>
            <a:pPr algn="ctr"/>
            <a:endParaRPr lang="it-IT" b="1" dirty="0"/>
          </a:p>
          <a:p>
            <a:pPr algn="ctr"/>
            <a:endParaRPr lang="it-IT" b="1" dirty="0"/>
          </a:p>
          <a:p>
            <a:pPr algn="ctr"/>
            <a:endParaRPr lang="it-IT" b="1" dirty="0"/>
          </a:p>
          <a:p>
            <a:pPr algn="ctr"/>
            <a:endParaRPr lang="it-IT" b="1" dirty="0"/>
          </a:p>
          <a:p>
            <a:pPr algn="ctr"/>
            <a:endParaRPr lang="it-IT" b="1" dirty="0"/>
          </a:p>
          <a:p>
            <a:pPr algn="ctr"/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xmlns="" val="249422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/>
              <a:t>POLITICA INTERNA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Corea del nord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it-IT" dirty="0"/>
              <a:t>Forma di governo: Stato Totalitario Socialista</a:t>
            </a:r>
          </a:p>
          <a:p>
            <a:r>
              <a:rPr lang="it-IT" dirty="0"/>
              <a:t>Presidente: Kim Jong-Un</a:t>
            </a:r>
          </a:p>
          <a:p>
            <a:r>
              <a:rPr lang="it-IT" dirty="0"/>
              <a:t>Partito del Lavoro di Corea</a:t>
            </a:r>
          </a:p>
          <a:p>
            <a:r>
              <a:rPr lang="it-IT" dirty="0"/>
              <a:t>Assemblea popolare suprema: potere legislativo</a:t>
            </a:r>
          </a:p>
          <a:p>
            <a:r>
              <a:rPr lang="it-IT" dirty="0"/>
              <a:t>Consiglio dei Ministri: potere esecutivo</a:t>
            </a:r>
          </a:p>
          <a:p>
            <a:endParaRPr lang="it-IT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it-IT" dirty="0"/>
              <a:t>Corea del Sud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it-IT" dirty="0"/>
              <a:t>Repubblica </a:t>
            </a:r>
            <a:r>
              <a:rPr lang="it-IT" dirty="0" err="1"/>
              <a:t>semi-presidenziale</a:t>
            </a:r>
            <a:r>
              <a:rPr lang="it-IT" dirty="0"/>
              <a:t> apartitica</a:t>
            </a:r>
          </a:p>
          <a:p>
            <a:r>
              <a:rPr lang="it-IT" dirty="0"/>
              <a:t>Organi istituzionali:</a:t>
            </a:r>
          </a:p>
          <a:p>
            <a:pPr>
              <a:buFontTx/>
              <a:buChar char="-"/>
            </a:pPr>
            <a:r>
              <a:rPr lang="it-IT" dirty="0"/>
              <a:t>Presidente della Repubblica</a:t>
            </a:r>
          </a:p>
          <a:p>
            <a:pPr>
              <a:buFontTx/>
              <a:buChar char="-"/>
            </a:pPr>
            <a:r>
              <a:rPr lang="it-IT" dirty="0"/>
              <a:t>Governo</a:t>
            </a:r>
          </a:p>
          <a:p>
            <a:pPr>
              <a:buFontTx/>
              <a:buChar char="-"/>
            </a:pPr>
            <a:r>
              <a:rPr lang="it-IT" dirty="0"/>
              <a:t>Congresso Democratico</a:t>
            </a:r>
          </a:p>
          <a:p>
            <a:pPr>
              <a:buFontTx/>
              <a:buChar char="-"/>
            </a:pPr>
            <a:r>
              <a:rPr lang="it-IT" dirty="0"/>
              <a:t>Consiglio del corpo Giudicante</a:t>
            </a:r>
          </a:p>
        </p:txBody>
      </p:sp>
    </p:spTree>
    <p:extLst>
      <p:ext uri="{BB962C8B-B14F-4D97-AF65-F5344CB8AC3E}">
        <p14:creationId xmlns:p14="http://schemas.microsoft.com/office/powerpoint/2010/main" xmlns="" val="1120814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49853" y="765662"/>
            <a:ext cx="9607661" cy="1056319"/>
          </a:xfrm>
        </p:spPr>
        <p:txBody>
          <a:bodyPr>
            <a:normAutofit/>
          </a:bodyPr>
          <a:lstStyle/>
          <a:p>
            <a:pPr algn="ctr"/>
            <a:r>
              <a:rPr lang="it-IT" sz="2800" b="1" dirty="0"/>
              <a:t>ISTRUZIONE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COREA DEL NORD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it-IT" dirty="0"/>
              <a:t>Istruzione pubblica e gratuita fino al livello universitario</a:t>
            </a:r>
          </a:p>
          <a:p>
            <a:r>
              <a:rPr lang="it-IT" dirty="0"/>
              <a:t>Obbligatoria fino alla scuola secondaria   (undici anni)</a:t>
            </a:r>
          </a:p>
          <a:p>
            <a:r>
              <a:rPr lang="it-IT" dirty="0"/>
              <a:t>Euristica 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it-IT" dirty="0"/>
              <a:t>COREA DEL SUD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3053792"/>
          </a:xfrm>
        </p:spPr>
        <p:txBody>
          <a:bodyPr>
            <a:normAutofit fontScale="92500" lnSpcReduction="10000"/>
          </a:bodyPr>
          <a:lstStyle/>
          <a:p>
            <a:r>
              <a:rPr lang="it-IT" dirty="0"/>
              <a:t>Scuola obbligatoria per nove anni </a:t>
            </a:r>
          </a:p>
          <a:p>
            <a:pPr marL="0" indent="0">
              <a:buNone/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-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/>
              <a:t>Scuola primaria di primo grado</a:t>
            </a:r>
          </a:p>
          <a:p>
            <a:pPr>
              <a:buFontTx/>
              <a:buChar char="-"/>
            </a:pPr>
            <a:r>
              <a:rPr lang="it-IT" dirty="0"/>
              <a:t>Scuola secondaria di primo grado</a:t>
            </a:r>
          </a:p>
          <a:p>
            <a:r>
              <a:rPr lang="it-IT" dirty="0"/>
              <a:t>Scuole facoltative</a:t>
            </a:r>
          </a:p>
          <a:p>
            <a:pPr>
              <a:buFontTx/>
              <a:buChar char="-"/>
            </a:pPr>
            <a:r>
              <a:rPr lang="it-IT" dirty="0"/>
              <a:t>Nido e scuola dell’infanzia </a:t>
            </a:r>
          </a:p>
          <a:p>
            <a:pPr>
              <a:buFontTx/>
              <a:buChar char="-"/>
            </a:pPr>
            <a:r>
              <a:rPr lang="it-IT" dirty="0"/>
              <a:t> scuola secondaria di secondo grado e università</a:t>
            </a:r>
          </a:p>
        </p:txBody>
      </p:sp>
    </p:spTree>
    <p:extLst>
      <p:ext uri="{BB962C8B-B14F-4D97-AF65-F5344CB8AC3E}">
        <p14:creationId xmlns:p14="http://schemas.microsoft.com/office/powerpoint/2010/main" xmlns="" val="58650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35965" y="808452"/>
            <a:ext cx="9603275" cy="1049235"/>
          </a:xfrm>
        </p:spPr>
        <p:txBody>
          <a:bodyPr/>
          <a:lstStyle/>
          <a:p>
            <a:pPr algn="ctr"/>
            <a:r>
              <a:rPr lang="it-IT" dirty="0"/>
              <a:t>SISTEMA SANITARIO E DIRITTI UMANI NORDCOREANI 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15855" y="2141856"/>
            <a:ext cx="4455235" cy="3450613"/>
          </a:xfrm>
        </p:spPr>
        <p:txBody>
          <a:bodyPr/>
          <a:lstStyle/>
          <a:p>
            <a:r>
              <a:rPr lang="it-IT" dirty="0"/>
              <a:t>Servizio sanitario nazionale e assicurazione sanitaria disponibile e gratuita</a:t>
            </a:r>
          </a:p>
          <a:p>
            <a:r>
              <a:rPr lang="it-IT" dirty="0"/>
              <a:t>2,5% del PIL investito nella sanità</a:t>
            </a:r>
          </a:p>
          <a:p>
            <a:r>
              <a:rPr lang="it-IT" dirty="0"/>
              <a:t>Crisi ospedaliera (anni 90’)</a:t>
            </a:r>
          </a:p>
          <a:p>
            <a:endParaRPr lang="it-IT" dirty="0"/>
          </a:p>
        </p:txBody>
      </p:sp>
      <p:cxnSp>
        <p:nvCxnSpPr>
          <p:cNvPr id="8" name="Connettore 4 7"/>
          <p:cNvCxnSpPr/>
          <p:nvPr/>
        </p:nvCxnSpPr>
        <p:spPr>
          <a:xfrm rot="5400000">
            <a:off x="1115224" y="1197052"/>
            <a:ext cx="1048780" cy="840828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9"/>
          <p:cNvCxnSpPr/>
          <p:nvPr/>
        </p:nvCxnSpPr>
        <p:spPr>
          <a:xfrm>
            <a:off x="2060029" y="1093076"/>
            <a:ext cx="64113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ttangolo 11"/>
          <p:cNvSpPr/>
          <p:nvPr/>
        </p:nvSpPr>
        <p:spPr>
          <a:xfrm>
            <a:off x="7829056" y="2141856"/>
            <a:ext cx="4236820" cy="18261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defTabSz="914400">
              <a:lnSpc>
                <a:spcPct val="120000"/>
              </a:lnSpc>
              <a:spcBef>
                <a:spcPts val="1000"/>
              </a:spcBef>
              <a:buClr>
                <a:srgbClr val="B71E42"/>
              </a:buClr>
              <a:buSzPct val="100000"/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prstClr val="black"/>
                </a:solidFill>
              </a:rPr>
              <a:t>Amnesty International e Human                         </a:t>
            </a:r>
            <a:r>
              <a:rPr lang="it-IT" sz="2000" dirty="0" err="1">
                <a:solidFill>
                  <a:prstClr val="black"/>
                </a:solidFill>
              </a:rPr>
              <a:t>Rights</a:t>
            </a:r>
            <a:r>
              <a:rPr lang="it-IT" sz="2000" dirty="0">
                <a:solidFill>
                  <a:prstClr val="black"/>
                </a:solidFill>
              </a:rPr>
              <a:t> Watch</a:t>
            </a:r>
          </a:p>
          <a:p>
            <a:pPr marL="285750" lvl="0" indent="-285750" defTabSz="914400">
              <a:lnSpc>
                <a:spcPct val="120000"/>
              </a:lnSpc>
              <a:spcBef>
                <a:spcPts val="1000"/>
              </a:spcBef>
              <a:buClr>
                <a:srgbClr val="B71E42"/>
              </a:buClr>
              <a:buSzPct val="100000"/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prstClr val="black"/>
                </a:solidFill>
              </a:rPr>
              <a:t>Veri e propri campi di prigionia</a:t>
            </a:r>
          </a:p>
          <a:p>
            <a:pPr marL="228600" lvl="0" indent="-228600" defTabSz="914400">
              <a:lnSpc>
                <a:spcPct val="120000"/>
              </a:lnSpc>
              <a:spcBef>
                <a:spcPts val="1000"/>
              </a:spcBef>
              <a:buClr>
                <a:srgbClr val="B71E42"/>
              </a:buClr>
              <a:buSzPct val="100000"/>
              <a:buFont typeface="Arial" panose="020B0604020202020204" pitchFamily="34" charset="0"/>
              <a:buChar char="•"/>
            </a:pPr>
            <a:endParaRPr lang="it-IT" sz="2000" dirty="0">
              <a:solidFill>
                <a:prstClr val="black"/>
              </a:solidFill>
            </a:endParaRPr>
          </a:p>
        </p:txBody>
      </p:sp>
      <p:cxnSp>
        <p:nvCxnSpPr>
          <p:cNvPr id="18" name="Connettore 4 17"/>
          <p:cNvCxnSpPr/>
          <p:nvPr/>
        </p:nvCxnSpPr>
        <p:spPr>
          <a:xfrm rot="16200000" flipH="1">
            <a:off x="10469433" y="1291648"/>
            <a:ext cx="1048778" cy="651638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1 21"/>
          <p:cNvCxnSpPr/>
          <p:nvPr/>
        </p:nvCxnSpPr>
        <p:spPr>
          <a:xfrm flipH="1">
            <a:off x="10037379" y="1093078"/>
            <a:ext cx="6306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863251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/>
              <a:t>IL FEMMINISMO SUDCOREANO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KWWA (</a:t>
            </a:r>
            <a:r>
              <a:rPr lang="it-IT" dirty="0" err="1"/>
              <a:t>Korean</a:t>
            </a:r>
            <a:r>
              <a:rPr lang="it-IT" dirty="0"/>
              <a:t> Woman </a:t>
            </a:r>
            <a:r>
              <a:rPr lang="it-IT" dirty="0" err="1"/>
              <a:t>Workers</a:t>
            </a:r>
            <a:r>
              <a:rPr lang="it-IT" dirty="0"/>
              <a:t> </a:t>
            </a:r>
            <a:r>
              <a:rPr lang="it-IT" dirty="0" err="1"/>
              <a:t>Association</a:t>
            </a:r>
            <a:r>
              <a:rPr lang="it-IT" dirty="0"/>
              <a:t>); prima associazione a difendere i diritti umani delle donne sudcoreane</a:t>
            </a:r>
          </a:p>
          <a:p>
            <a:r>
              <a:rPr lang="it-IT" dirty="0"/>
              <a:t>1948: suffragio femminile incluso nell’articolo undici della Costituzione Sudcoreana</a:t>
            </a:r>
          </a:p>
          <a:p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3074" name="Picture 2" descr="Risultati immagini per KWW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05049" y="3567035"/>
            <a:ext cx="3888827" cy="206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75206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Raccolta</Template>
  <TotalTime>551</TotalTime>
  <Words>712</Words>
  <Application>Microsoft Office PowerPoint</Application>
  <PresentationFormat>Personalizzato</PresentationFormat>
  <Paragraphs>209</Paragraphs>
  <Slides>17</Slides>
  <Notes>4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17</vt:i4>
      </vt:variant>
    </vt:vector>
  </HeadingPairs>
  <TitlesOfParts>
    <vt:vector size="18" baseType="lpstr">
      <vt:lpstr>Gallery</vt:lpstr>
      <vt:lpstr>COREA DEL NORD   COREA DEL SUD:  LA SITUAZIONE</vt:lpstr>
      <vt:lpstr>Diapositiva 2</vt:lpstr>
      <vt:lpstr>Diapositiva 3</vt:lpstr>
      <vt:lpstr>Diapositiva 4</vt:lpstr>
      <vt:lpstr>Diapositiva 5</vt:lpstr>
      <vt:lpstr>POLITICA INTERNA</vt:lpstr>
      <vt:lpstr>ISTRUZIONE</vt:lpstr>
      <vt:lpstr>SISTEMA SANITARIO E DIRITTI UMANI NORDCOREANI </vt:lpstr>
      <vt:lpstr>IL FEMMINISMO SUDCOREANO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COREA DEL NORD, CO</dc:title>
  <dc:creator>Utente di Microsoft Office</dc:creator>
  <cp:lastModifiedBy>Utente Windows</cp:lastModifiedBy>
  <cp:revision>52</cp:revision>
  <dcterms:created xsi:type="dcterms:W3CDTF">2018-04-04T15:00:54Z</dcterms:created>
  <dcterms:modified xsi:type="dcterms:W3CDTF">2021-08-05T10:00:03Z</dcterms:modified>
</cp:coreProperties>
</file>